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073A498-D252-47A0-9276-CC4DF46F0288}">
  <a:tblStyle styleId="{4073A498-D252-47A0-9276-CC4DF46F028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5.xml"/><Relationship Id="rId22" Type="http://schemas.openxmlformats.org/officeDocument/2006/relationships/font" Target="fonts/Roboto-boldItalic.fntdata"/><Relationship Id="rId10" Type="http://schemas.openxmlformats.org/officeDocument/2006/relationships/slide" Target="slides/slide4.xml"/><Relationship Id="rId21" Type="http://schemas.openxmlformats.org/officeDocument/2006/relationships/font" Target="fonts/Roboto-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6226c488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6226c488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6226c488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6226c488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8c522be6a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8c522be6a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50f7230c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50f7230c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50f7230c8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50f7230c8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50f7230c8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50f7230c8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050f7230c8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050f7230c8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06226c488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06226c488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6226c48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6226c48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6226c488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6226c488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6226c488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6226c488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hyperlink" Target="https://youtu.be/ia4B8igNEPM" TargetMode="Externa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Smart Home System: Light and Sound Distance Detector</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By Tyler Edwards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2"/>
          <p:cNvSpPr txBox="1"/>
          <p:nvPr>
            <p:ph type="title"/>
          </p:nvPr>
        </p:nvSpPr>
        <p:spPr>
          <a:xfrm>
            <a:off x="311675" y="680725"/>
            <a:ext cx="35343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Implementation</a:t>
            </a:r>
            <a:endParaRPr/>
          </a:p>
        </p:txBody>
      </p:sp>
      <p:sp>
        <p:nvSpPr>
          <p:cNvPr id="177" name="Google Shape;177;p22"/>
          <p:cNvSpPr txBox="1"/>
          <p:nvPr>
            <p:ph idx="1" type="body"/>
          </p:nvPr>
        </p:nvSpPr>
        <p:spPr>
          <a:xfrm>
            <a:off x="4088075" y="214700"/>
            <a:ext cx="4876500" cy="364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 </a:t>
            </a:r>
            <a:r>
              <a:rPr lang="en"/>
              <a:t>decided</a:t>
            </a:r>
            <a:r>
              <a:rPr lang="en"/>
              <a:t> to write my program in the Arduino IDE, using the base code from an in-class lesson as a jumping point. Since that code already utilizes the LCD display and ultrasonic sensor, from there I added the code for the RGB LED and the Active Buzzer. Using “if” and “else” statements I evaluated the distance </a:t>
            </a:r>
            <a:r>
              <a:rPr lang="en"/>
              <a:t>received</a:t>
            </a:r>
            <a:r>
              <a:rPr lang="en"/>
              <a:t> from the </a:t>
            </a:r>
            <a:r>
              <a:rPr lang="en"/>
              <a:t>ultrasonic</a:t>
            </a:r>
            <a:r>
              <a:rPr lang="en"/>
              <a:t> sensor and set and RGB value for the LED accordingly.</a:t>
            </a:r>
            <a:endParaRPr/>
          </a:p>
        </p:txBody>
      </p:sp>
      <p:pic>
        <p:nvPicPr>
          <p:cNvPr id="178" name="Google Shape;178;p22"/>
          <p:cNvPicPr preferRelativeResize="0"/>
          <p:nvPr/>
        </p:nvPicPr>
        <p:blipFill rotWithShape="1">
          <a:blip r:embed="rId3">
            <a:alphaModFix/>
          </a:blip>
          <a:srcRect b="3340" l="0" r="0" t="3340"/>
          <a:stretch/>
        </p:blipFill>
        <p:spPr>
          <a:xfrm>
            <a:off x="311675" y="1842288"/>
            <a:ext cx="3534325" cy="2281875"/>
          </a:xfrm>
          <a:prstGeom prst="rect">
            <a:avLst/>
          </a:prstGeom>
          <a:noFill/>
          <a:ln cap="flat" cmpd="sng" w="38100">
            <a:solidFill>
              <a:schemeClr val="accent5"/>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3"/>
          <p:cNvSpPr txBox="1"/>
          <p:nvPr>
            <p:ph type="title"/>
          </p:nvPr>
        </p:nvSpPr>
        <p:spPr>
          <a:xfrm>
            <a:off x="349475" y="288125"/>
            <a:ext cx="4122600" cy="8490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Circuit in Action</a:t>
            </a:r>
            <a:endParaRPr/>
          </a:p>
        </p:txBody>
      </p:sp>
      <p:pic>
        <p:nvPicPr>
          <p:cNvPr id="184" name="Google Shape;184;p23">
            <a:hlinkClick r:id="rId3"/>
          </p:cNvPr>
          <p:cNvPicPr preferRelativeResize="0"/>
          <p:nvPr/>
        </p:nvPicPr>
        <p:blipFill>
          <a:blip r:embed="rId4">
            <a:alphaModFix/>
          </a:blip>
          <a:stretch>
            <a:fillRect/>
          </a:stretch>
        </p:blipFill>
        <p:spPr>
          <a:xfrm>
            <a:off x="2350575" y="1277775"/>
            <a:ext cx="4252326" cy="3452651"/>
          </a:xfrm>
          <a:prstGeom prst="rect">
            <a:avLst/>
          </a:prstGeom>
          <a:noFill/>
          <a:ln cap="flat" cmpd="sng" w="38100">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4"/>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Summary </a:t>
            </a:r>
            <a:endParaRPr/>
          </a:p>
        </p:txBody>
      </p:sp>
      <p:sp>
        <p:nvSpPr>
          <p:cNvPr id="92" name="Google Shape;92;p14"/>
          <p:cNvSpPr txBox="1"/>
          <p:nvPr>
            <p:ph idx="1" type="body"/>
          </p:nvPr>
        </p:nvSpPr>
        <p:spPr>
          <a:xfrm>
            <a:off x="311700" y="1229875"/>
            <a:ext cx="5649900" cy="3465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My smart home system </a:t>
            </a:r>
            <a:r>
              <a:rPr lang="en"/>
              <a:t>circuit</a:t>
            </a:r>
            <a:r>
              <a:rPr lang="en"/>
              <a:t> will detect the distance between itself and an </a:t>
            </a:r>
            <a:r>
              <a:rPr lang="en"/>
              <a:t>object</a:t>
            </a:r>
            <a:r>
              <a:rPr lang="en"/>
              <a:t> and adjust the color of the RGB LED light accordingly. As the object moves closer or farther away, the color of the LED will continue to adjust. When the object reaches a certain distance threshold the circuit will produce a noise to alert the user. This value will be fixed while the circuit is in use, but can be adjusted by the user through a small adjustment to the code. This functionality is </a:t>
            </a:r>
            <a:r>
              <a:rPr lang="en"/>
              <a:t>similar to a car’s lane assist technology.</a:t>
            </a:r>
            <a:endParaRPr/>
          </a:p>
        </p:txBody>
      </p:sp>
      <p:pic>
        <p:nvPicPr>
          <p:cNvPr id="93" name="Google Shape;93;p14"/>
          <p:cNvPicPr preferRelativeResize="0"/>
          <p:nvPr/>
        </p:nvPicPr>
        <p:blipFill>
          <a:blip r:embed="rId3">
            <a:alphaModFix/>
          </a:blip>
          <a:stretch>
            <a:fillRect/>
          </a:stretch>
        </p:blipFill>
        <p:spPr>
          <a:xfrm>
            <a:off x="6163250" y="765650"/>
            <a:ext cx="2713876" cy="1918149"/>
          </a:xfrm>
          <a:prstGeom prst="rect">
            <a:avLst/>
          </a:prstGeom>
          <a:noFill/>
          <a:ln cap="flat" cmpd="sng" w="38100">
            <a:solidFill>
              <a:schemeClr val="accent5"/>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410000"/>
            <a:ext cx="26580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Intended User</a:t>
            </a:r>
            <a:endParaRPr/>
          </a:p>
        </p:txBody>
      </p:sp>
      <p:sp>
        <p:nvSpPr>
          <p:cNvPr id="99" name="Google Shape;99;p15"/>
          <p:cNvSpPr txBox="1"/>
          <p:nvPr>
            <p:ph idx="1" type="body"/>
          </p:nvPr>
        </p:nvSpPr>
        <p:spPr>
          <a:xfrm>
            <a:off x="4088075" y="344625"/>
            <a:ext cx="48765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Since the my smart home circuit detects objects that are approaching using both visual cues (color of LED light) and audio cues (sound going off) it can be used as a home </a:t>
            </a:r>
            <a:r>
              <a:rPr lang="en"/>
              <a:t>security</a:t>
            </a:r>
            <a:r>
              <a:rPr lang="en"/>
              <a:t> system. The </a:t>
            </a:r>
            <a:r>
              <a:rPr lang="en"/>
              <a:t>intended</a:t>
            </a:r>
            <a:r>
              <a:rPr lang="en"/>
              <a:t> user of this circuit is a person looking to protect </a:t>
            </a:r>
            <a:r>
              <a:rPr lang="en"/>
              <a:t>their</a:t>
            </a:r>
            <a:r>
              <a:rPr lang="en"/>
              <a:t> valuables and home from potential intruders. Not only will the sound and light act as </a:t>
            </a:r>
            <a:r>
              <a:rPr lang="en"/>
              <a:t>deterrent</a:t>
            </a:r>
            <a:r>
              <a:rPr lang="en"/>
              <a:t> to the home invader, it will alert the user that someone or something is there. </a:t>
            </a:r>
            <a:endParaRPr/>
          </a:p>
        </p:txBody>
      </p:sp>
      <p:pic>
        <p:nvPicPr>
          <p:cNvPr id="100" name="Google Shape;100;p15"/>
          <p:cNvPicPr preferRelativeResize="0"/>
          <p:nvPr/>
        </p:nvPicPr>
        <p:blipFill>
          <a:blip r:embed="rId3">
            <a:alphaModFix/>
          </a:blip>
          <a:stretch>
            <a:fillRect/>
          </a:stretch>
        </p:blipFill>
        <p:spPr>
          <a:xfrm>
            <a:off x="311700" y="1867863"/>
            <a:ext cx="3534326" cy="2281875"/>
          </a:xfrm>
          <a:prstGeom prst="rect">
            <a:avLst/>
          </a:prstGeom>
          <a:noFill/>
          <a:ln cap="flat" cmpd="sng" w="38100">
            <a:solidFill>
              <a:schemeClr val="accent5"/>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265500" y="0"/>
            <a:ext cx="4045200" cy="156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Components Needed</a:t>
            </a:r>
            <a:endParaRPr/>
          </a:p>
        </p:txBody>
      </p:sp>
      <p:sp>
        <p:nvSpPr>
          <p:cNvPr id="106" name="Google Shape;106;p16"/>
          <p:cNvSpPr txBox="1"/>
          <p:nvPr>
            <p:ph idx="1" type="subTitle"/>
          </p:nvPr>
        </p:nvSpPr>
        <p:spPr>
          <a:xfrm>
            <a:off x="119825" y="5285001"/>
            <a:ext cx="4045200" cy="126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07" name="Google Shape;107;p16"/>
          <p:cNvSpPr txBox="1"/>
          <p:nvPr>
            <p:ph idx="2" type="body"/>
          </p:nvPr>
        </p:nvSpPr>
        <p:spPr>
          <a:xfrm>
            <a:off x="4310700" y="52850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graphicFrame>
        <p:nvGraphicFramePr>
          <p:cNvPr id="108" name="Google Shape;108;p16"/>
          <p:cNvGraphicFramePr/>
          <p:nvPr/>
        </p:nvGraphicFramePr>
        <p:xfrm>
          <a:off x="5132275" y="305100"/>
          <a:ext cx="3000000" cy="3000000"/>
        </p:xfrm>
        <a:graphic>
          <a:graphicData uri="http://schemas.openxmlformats.org/drawingml/2006/table">
            <a:tbl>
              <a:tblPr>
                <a:noFill/>
                <a:tableStyleId>{4073A498-D252-47A0-9276-CC4DF46F0288}</a:tableStyleId>
              </a:tblPr>
              <a:tblGrid>
                <a:gridCol w="1818150"/>
                <a:gridCol w="1818150"/>
              </a:tblGrid>
              <a:tr h="486750">
                <a:tc>
                  <a:txBody>
                    <a:bodyPr/>
                    <a:lstStyle/>
                    <a:p>
                      <a:pPr indent="0" lvl="0" marL="0" rtl="0" algn="l">
                        <a:spcBef>
                          <a:spcPts val="0"/>
                        </a:spcBef>
                        <a:spcAft>
                          <a:spcPts val="0"/>
                        </a:spcAft>
                        <a:buNone/>
                      </a:pPr>
                      <a:r>
                        <a:rPr b="1" lang="en">
                          <a:solidFill>
                            <a:schemeClr val="lt1"/>
                          </a:solidFill>
                        </a:rPr>
                        <a:t>Name</a:t>
                      </a:r>
                      <a:endParaRPr b="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lt1"/>
                          </a:solidFill>
                        </a:rPr>
                        <a:t>Quantity</a:t>
                      </a:r>
                      <a:endParaRPr b="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RGB LED</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1</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Active Buzzer</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1</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220 Ω Resistor</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3</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NPN Transistor (S8050)</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1</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Ultrasonic Sensor</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1</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LCD Display</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lt1"/>
                          </a:solidFill>
                        </a:rPr>
                        <a:t>1</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r h="486750">
                <a:tc>
                  <a:txBody>
                    <a:bodyPr/>
                    <a:lstStyle/>
                    <a:p>
                      <a:pPr indent="0" lvl="0" marL="0" rtl="0" algn="l">
                        <a:spcBef>
                          <a:spcPts val="0"/>
                        </a:spcBef>
                        <a:spcAft>
                          <a:spcPts val="0"/>
                        </a:spcAft>
                        <a:buNone/>
                      </a:pPr>
                      <a:r>
                        <a:rPr i="1" lang="en">
                          <a:solidFill>
                            <a:schemeClr val="lt1"/>
                          </a:solidFill>
                        </a:rPr>
                        <a:t>Wires</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t/>
                      </a:r>
                      <a:endParaRPr i="1">
                        <a:solidFill>
                          <a:schemeClr val="lt1"/>
                        </a:solidFill>
                      </a:endParaRPr>
                    </a:p>
                  </a:txBody>
                  <a:tcPr marT="91425" marB="91425" marR="91425" marL="91425">
                    <a:lnL cap="flat" cmpd="sng" w="38100">
                      <a:solidFill>
                        <a:schemeClr val="accent6"/>
                      </a:solidFill>
                      <a:prstDash val="solid"/>
                      <a:round/>
                      <a:headEnd len="sm" w="sm" type="none"/>
                      <a:tailEnd len="sm" w="sm" type="none"/>
                    </a:lnL>
                    <a:lnR cap="flat" cmpd="sng" w="38100">
                      <a:solidFill>
                        <a:schemeClr val="accent6"/>
                      </a:solidFill>
                      <a:prstDash val="solid"/>
                      <a:round/>
                      <a:headEnd len="sm" w="sm" type="none"/>
                      <a:tailEnd len="sm" w="sm" type="none"/>
                    </a:lnR>
                    <a:lnT cap="flat" cmpd="sng" w="38100">
                      <a:solidFill>
                        <a:schemeClr val="accent6"/>
                      </a:solidFill>
                      <a:prstDash val="solid"/>
                      <a:round/>
                      <a:headEnd len="sm" w="sm" type="none"/>
                      <a:tailEnd len="sm" w="sm" type="none"/>
                    </a:lnT>
                    <a:lnB cap="flat" cmpd="sng" w="38100">
                      <a:solidFill>
                        <a:schemeClr val="accent6"/>
                      </a:solidFill>
                      <a:prstDash val="solid"/>
                      <a:round/>
                      <a:headEnd len="sm" w="sm" type="none"/>
                      <a:tailEnd len="sm" w="sm" type="none"/>
                    </a:lnB>
                  </a:tcPr>
                </a:tc>
              </a:tr>
            </a:tbl>
          </a:graphicData>
        </a:graphic>
      </p:graphicFrame>
      <p:pic>
        <p:nvPicPr>
          <p:cNvPr id="109" name="Google Shape;109;p16"/>
          <p:cNvPicPr preferRelativeResize="0"/>
          <p:nvPr/>
        </p:nvPicPr>
        <p:blipFill>
          <a:blip r:embed="rId3">
            <a:alphaModFix/>
          </a:blip>
          <a:stretch>
            <a:fillRect/>
          </a:stretch>
        </p:blipFill>
        <p:spPr>
          <a:xfrm>
            <a:off x="191575" y="1519375"/>
            <a:ext cx="1269300" cy="1269300"/>
          </a:xfrm>
          <a:prstGeom prst="rect">
            <a:avLst/>
          </a:prstGeom>
          <a:noFill/>
          <a:ln>
            <a:noFill/>
          </a:ln>
        </p:spPr>
      </p:pic>
      <p:pic>
        <p:nvPicPr>
          <p:cNvPr id="110" name="Google Shape;110;p16"/>
          <p:cNvPicPr preferRelativeResize="0"/>
          <p:nvPr/>
        </p:nvPicPr>
        <p:blipFill>
          <a:blip r:embed="rId4">
            <a:alphaModFix/>
          </a:blip>
          <a:stretch>
            <a:fillRect/>
          </a:stretch>
        </p:blipFill>
        <p:spPr>
          <a:xfrm>
            <a:off x="1460875" y="1819888"/>
            <a:ext cx="1564500" cy="1564500"/>
          </a:xfrm>
          <a:prstGeom prst="rect">
            <a:avLst/>
          </a:prstGeom>
          <a:noFill/>
          <a:ln>
            <a:noFill/>
          </a:ln>
        </p:spPr>
      </p:pic>
      <p:pic>
        <p:nvPicPr>
          <p:cNvPr id="111" name="Google Shape;111;p16"/>
          <p:cNvPicPr preferRelativeResize="0"/>
          <p:nvPr/>
        </p:nvPicPr>
        <p:blipFill>
          <a:blip r:embed="rId5">
            <a:alphaModFix/>
          </a:blip>
          <a:stretch>
            <a:fillRect/>
          </a:stretch>
        </p:blipFill>
        <p:spPr>
          <a:xfrm>
            <a:off x="235675" y="3261563"/>
            <a:ext cx="1181076" cy="1181075"/>
          </a:xfrm>
          <a:prstGeom prst="rect">
            <a:avLst/>
          </a:prstGeom>
          <a:noFill/>
          <a:ln>
            <a:noFill/>
          </a:ln>
        </p:spPr>
      </p:pic>
      <p:pic>
        <p:nvPicPr>
          <p:cNvPr id="112" name="Google Shape;112;p16"/>
          <p:cNvPicPr preferRelativeResize="0"/>
          <p:nvPr/>
        </p:nvPicPr>
        <p:blipFill>
          <a:blip r:embed="rId6">
            <a:alphaModFix/>
          </a:blip>
          <a:stretch>
            <a:fillRect/>
          </a:stretch>
        </p:blipFill>
        <p:spPr>
          <a:xfrm>
            <a:off x="1915957" y="3639808"/>
            <a:ext cx="1269299" cy="1357292"/>
          </a:xfrm>
          <a:prstGeom prst="rect">
            <a:avLst/>
          </a:prstGeom>
          <a:noFill/>
          <a:ln>
            <a:noFill/>
          </a:ln>
        </p:spPr>
      </p:pic>
      <p:pic>
        <p:nvPicPr>
          <p:cNvPr id="113" name="Google Shape;113;p16"/>
          <p:cNvPicPr preferRelativeResize="0"/>
          <p:nvPr/>
        </p:nvPicPr>
        <p:blipFill>
          <a:blip r:embed="rId7">
            <a:alphaModFix/>
          </a:blip>
          <a:stretch>
            <a:fillRect/>
          </a:stretch>
        </p:blipFill>
        <p:spPr>
          <a:xfrm>
            <a:off x="3081750" y="1563487"/>
            <a:ext cx="1181074" cy="1181075"/>
          </a:xfrm>
          <a:prstGeom prst="rect">
            <a:avLst/>
          </a:prstGeom>
          <a:noFill/>
          <a:ln>
            <a:noFill/>
          </a:ln>
        </p:spPr>
      </p:pic>
      <p:pic>
        <p:nvPicPr>
          <p:cNvPr id="114" name="Google Shape;114;p16"/>
          <p:cNvPicPr preferRelativeResize="0"/>
          <p:nvPr/>
        </p:nvPicPr>
        <p:blipFill>
          <a:blip r:embed="rId8">
            <a:alphaModFix/>
          </a:blip>
          <a:stretch>
            <a:fillRect/>
          </a:stretch>
        </p:blipFill>
        <p:spPr>
          <a:xfrm>
            <a:off x="2878213" y="3130813"/>
            <a:ext cx="1588150" cy="1191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7"/>
          <p:cNvSpPr txBox="1"/>
          <p:nvPr>
            <p:ph type="title"/>
          </p:nvPr>
        </p:nvSpPr>
        <p:spPr>
          <a:xfrm>
            <a:off x="490250" y="526350"/>
            <a:ext cx="4339500" cy="77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Project Timeline</a:t>
            </a:r>
            <a:endParaRPr/>
          </a:p>
        </p:txBody>
      </p:sp>
      <p:graphicFrame>
        <p:nvGraphicFramePr>
          <p:cNvPr id="120" name="Google Shape;120;p17"/>
          <p:cNvGraphicFramePr/>
          <p:nvPr/>
        </p:nvGraphicFramePr>
        <p:xfrm>
          <a:off x="840425" y="1563225"/>
          <a:ext cx="3000000" cy="3000000"/>
        </p:xfrm>
        <a:graphic>
          <a:graphicData uri="http://schemas.openxmlformats.org/drawingml/2006/table">
            <a:tbl>
              <a:tblPr>
                <a:noFill/>
                <a:tableStyleId>{4073A498-D252-47A0-9276-CC4DF46F0288}</a:tableStyleId>
              </a:tblPr>
              <a:tblGrid>
                <a:gridCol w="1258250"/>
                <a:gridCol w="1000550"/>
                <a:gridCol w="1011750"/>
                <a:gridCol w="933275"/>
                <a:gridCol w="966925"/>
                <a:gridCol w="1034150"/>
                <a:gridCol w="1034150"/>
              </a:tblGrid>
              <a:tr h="332775">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1-2</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3-4</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5-6</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7-8</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9-10</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Dec 11-12</a:t>
                      </a:r>
                      <a:endParaRPr b="1">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512100">
                <a:tc>
                  <a:txBody>
                    <a:bodyPr/>
                    <a:lstStyle/>
                    <a:p>
                      <a:pPr indent="0" lvl="0" marL="0" rtl="0" algn="l">
                        <a:spcBef>
                          <a:spcPts val="0"/>
                        </a:spcBef>
                        <a:spcAft>
                          <a:spcPts val="0"/>
                        </a:spcAft>
                        <a:buNone/>
                      </a:pPr>
                      <a:r>
                        <a:rPr lang="en">
                          <a:solidFill>
                            <a:schemeClr val="lt1"/>
                          </a:solidFill>
                        </a:rPr>
                        <a:t>Brainstorm Project</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512100">
                <a:tc>
                  <a:txBody>
                    <a:bodyPr/>
                    <a:lstStyle/>
                    <a:p>
                      <a:pPr indent="0" lvl="0" marL="0" rtl="0" algn="l">
                        <a:spcBef>
                          <a:spcPts val="0"/>
                        </a:spcBef>
                        <a:spcAft>
                          <a:spcPts val="0"/>
                        </a:spcAft>
                        <a:buNone/>
                      </a:pPr>
                      <a:r>
                        <a:rPr lang="en">
                          <a:solidFill>
                            <a:schemeClr val="lt1"/>
                          </a:solidFill>
                        </a:rPr>
                        <a:t>Make Circuit</a:t>
                      </a:r>
                      <a:endParaRPr>
                        <a:solidFill>
                          <a:schemeClr val="lt1"/>
                        </a:solidFill>
                      </a:endParaRPr>
                    </a:p>
                    <a:p>
                      <a:pPr indent="0" lvl="0" marL="0" rtl="0" algn="l">
                        <a:spcBef>
                          <a:spcPts val="0"/>
                        </a:spcBef>
                        <a:spcAft>
                          <a:spcPts val="0"/>
                        </a:spcAft>
                        <a:buNone/>
                      </a:pPr>
                      <a:r>
                        <a:rPr lang="en">
                          <a:solidFill>
                            <a:schemeClr val="lt1"/>
                          </a:solidFill>
                        </a:rPr>
                        <a:t>Prototype</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512100">
                <a:tc>
                  <a:txBody>
                    <a:bodyPr/>
                    <a:lstStyle/>
                    <a:p>
                      <a:pPr indent="0" lvl="0" marL="0" rtl="0" algn="l">
                        <a:spcBef>
                          <a:spcPts val="0"/>
                        </a:spcBef>
                        <a:spcAft>
                          <a:spcPts val="0"/>
                        </a:spcAft>
                        <a:buNone/>
                      </a:pPr>
                      <a:r>
                        <a:rPr lang="en">
                          <a:solidFill>
                            <a:schemeClr val="lt1"/>
                          </a:solidFill>
                        </a:rPr>
                        <a:t>Record Showcase Video</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512100">
                <a:tc>
                  <a:txBody>
                    <a:bodyPr/>
                    <a:lstStyle/>
                    <a:p>
                      <a:pPr indent="0" lvl="0" marL="0" rtl="0" algn="l">
                        <a:spcBef>
                          <a:spcPts val="0"/>
                        </a:spcBef>
                        <a:spcAft>
                          <a:spcPts val="0"/>
                        </a:spcAft>
                        <a:buNone/>
                      </a:pPr>
                      <a:r>
                        <a:rPr lang="en">
                          <a:solidFill>
                            <a:schemeClr val="lt1"/>
                          </a:solidFill>
                        </a:rPr>
                        <a:t>Finalize</a:t>
                      </a:r>
                      <a:endParaRPr>
                        <a:solidFill>
                          <a:schemeClr val="lt1"/>
                        </a:solidFill>
                      </a:endParaRPr>
                    </a:p>
                    <a:p>
                      <a:pPr indent="0" lvl="0" marL="0" rtl="0" algn="l">
                        <a:spcBef>
                          <a:spcPts val="0"/>
                        </a:spcBef>
                        <a:spcAft>
                          <a:spcPts val="0"/>
                        </a:spcAft>
                        <a:buNone/>
                      </a:pPr>
                      <a:r>
                        <a:rPr lang="en">
                          <a:solidFill>
                            <a:schemeClr val="lt1"/>
                          </a:solidFill>
                        </a:rPr>
                        <a:t>Presentation</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6"/>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240750" y="3656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Circuit Diagram</a:t>
            </a:r>
            <a:endParaRPr/>
          </a:p>
        </p:txBody>
      </p:sp>
      <p:pic>
        <p:nvPicPr>
          <p:cNvPr id="126" name="Google Shape;126;p18"/>
          <p:cNvPicPr preferRelativeResize="0"/>
          <p:nvPr/>
        </p:nvPicPr>
        <p:blipFill>
          <a:blip r:embed="rId3">
            <a:alphaModFix/>
          </a:blip>
          <a:stretch>
            <a:fillRect/>
          </a:stretch>
        </p:blipFill>
        <p:spPr>
          <a:xfrm>
            <a:off x="489525" y="1301897"/>
            <a:ext cx="4475988" cy="3634252"/>
          </a:xfrm>
          <a:prstGeom prst="rect">
            <a:avLst/>
          </a:prstGeom>
          <a:noFill/>
          <a:ln cap="flat" cmpd="sng" w="38100">
            <a:solidFill>
              <a:schemeClr val="accent5"/>
            </a:solidFill>
            <a:prstDash val="solid"/>
            <a:round/>
            <a:headEnd len="sm" w="sm" type="none"/>
            <a:tailEnd len="sm" w="sm" type="none"/>
          </a:ln>
        </p:spPr>
      </p:pic>
      <p:pic>
        <p:nvPicPr>
          <p:cNvPr id="127" name="Google Shape;127;p18"/>
          <p:cNvPicPr preferRelativeResize="0"/>
          <p:nvPr/>
        </p:nvPicPr>
        <p:blipFill>
          <a:blip r:embed="rId4">
            <a:alphaModFix/>
          </a:blip>
          <a:stretch>
            <a:fillRect/>
          </a:stretch>
        </p:blipFill>
        <p:spPr>
          <a:xfrm>
            <a:off x="5410288" y="1301897"/>
            <a:ext cx="2725690" cy="3634253"/>
          </a:xfrm>
          <a:prstGeom prst="rect">
            <a:avLst/>
          </a:prstGeom>
          <a:noFill/>
          <a:ln cap="flat" cmpd="sng" w="38100">
            <a:solidFill>
              <a:schemeClr val="accent5"/>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Circuit Interaction - RGB LED</a:t>
            </a:r>
            <a:endParaRPr/>
          </a:p>
        </p:txBody>
      </p:sp>
      <p:sp>
        <p:nvSpPr>
          <p:cNvPr id="133" name="Google Shape;133;p19"/>
          <p:cNvSpPr txBox="1"/>
          <p:nvPr>
            <p:ph idx="1" type="body"/>
          </p:nvPr>
        </p:nvSpPr>
        <p:spPr>
          <a:xfrm>
            <a:off x="311700" y="1851650"/>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 - a </a:t>
            </a:r>
            <a:r>
              <a:rPr lang="en"/>
              <a:t>sensor</a:t>
            </a:r>
            <a:r>
              <a:rPr lang="en"/>
              <a:t> that measures </a:t>
            </a:r>
            <a:r>
              <a:rPr lang="en"/>
              <a:t>distance</a:t>
            </a:r>
            <a:r>
              <a:rPr lang="en"/>
              <a:t> by emitting an ultrasound</a:t>
            </a:r>
            <a:endParaRPr/>
          </a:p>
          <a:p>
            <a:pPr indent="0" lvl="0" marL="0" rtl="0" algn="l">
              <a:spcBef>
                <a:spcPts val="1200"/>
              </a:spcBef>
              <a:spcAft>
                <a:spcPts val="0"/>
              </a:spcAft>
              <a:buNone/>
            </a:pPr>
            <a:r>
              <a:rPr lang="en"/>
              <a:t>Distance measured from this </a:t>
            </a:r>
            <a:r>
              <a:rPr lang="en"/>
              <a:t>sensor is used to adjust the output of other parts of the circuit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34" name="Google Shape;134;p19"/>
          <p:cNvSpPr txBox="1"/>
          <p:nvPr>
            <p:ph idx="2" type="body"/>
          </p:nvPr>
        </p:nvSpPr>
        <p:spPr>
          <a:xfrm>
            <a:off x="5013550" y="1680975"/>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 - an LED light that takes in a RGB value and emits a specific colored light accordingly</a:t>
            </a:r>
            <a:endParaRPr/>
          </a:p>
          <a:p>
            <a:pPr indent="0" lvl="0" marL="0" rtl="0" algn="l">
              <a:spcBef>
                <a:spcPts val="1200"/>
              </a:spcBef>
              <a:spcAft>
                <a:spcPts val="0"/>
              </a:spcAft>
              <a:buNone/>
            </a:pPr>
            <a:r>
              <a:rPr lang="en"/>
              <a:t>The RGB LED takes in the distance input from the ultrasonic sensor and converts it into a RGB value that the LED emits. </a:t>
            </a:r>
            <a:endParaRPr/>
          </a:p>
          <a:p>
            <a:pPr indent="0" lvl="0" marL="0" rtl="0" algn="l">
              <a:spcBef>
                <a:spcPts val="1200"/>
              </a:spcBef>
              <a:spcAft>
                <a:spcPts val="1200"/>
              </a:spcAft>
              <a:buNone/>
            </a:pPr>
            <a:r>
              <a:t/>
            </a:r>
            <a:endParaRPr/>
          </a:p>
        </p:txBody>
      </p:sp>
      <p:sp>
        <p:nvSpPr>
          <p:cNvPr id="135" name="Google Shape;135;p19"/>
          <p:cNvSpPr txBox="1"/>
          <p:nvPr/>
        </p:nvSpPr>
        <p:spPr>
          <a:xfrm>
            <a:off x="607650" y="1188425"/>
            <a:ext cx="3226800" cy="492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lang="en" sz="2000">
                <a:solidFill>
                  <a:schemeClr val="accent4"/>
                </a:solidFill>
                <a:latin typeface="Roboto"/>
                <a:ea typeface="Roboto"/>
                <a:cs typeface="Roboto"/>
                <a:sym typeface="Roboto"/>
              </a:rPr>
              <a:t>Ultrasonic</a:t>
            </a:r>
            <a:r>
              <a:rPr lang="en" sz="2000">
                <a:solidFill>
                  <a:schemeClr val="accent4"/>
                </a:solidFill>
                <a:latin typeface="Roboto"/>
                <a:ea typeface="Roboto"/>
                <a:cs typeface="Roboto"/>
                <a:sym typeface="Roboto"/>
              </a:rPr>
              <a:t> Distance Sensor</a:t>
            </a:r>
            <a:endParaRPr sz="2000">
              <a:solidFill>
                <a:schemeClr val="accent4"/>
              </a:solidFill>
              <a:latin typeface="Roboto"/>
              <a:ea typeface="Roboto"/>
              <a:cs typeface="Roboto"/>
              <a:sym typeface="Roboto"/>
            </a:endParaRPr>
          </a:p>
        </p:txBody>
      </p:sp>
      <p:sp>
        <p:nvSpPr>
          <p:cNvPr id="136" name="Google Shape;136;p19"/>
          <p:cNvSpPr txBox="1"/>
          <p:nvPr/>
        </p:nvSpPr>
        <p:spPr>
          <a:xfrm>
            <a:off x="5309500" y="1017788"/>
            <a:ext cx="3226800" cy="4926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en" sz="2000">
                <a:solidFill>
                  <a:schemeClr val="accent4"/>
                </a:solidFill>
                <a:latin typeface="Roboto"/>
                <a:ea typeface="Roboto"/>
                <a:cs typeface="Roboto"/>
                <a:sym typeface="Roboto"/>
              </a:rPr>
              <a:t>RGB LED</a:t>
            </a:r>
            <a:endParaRPr sz="2000">
              <a:solidFill>
                <a:schemeClr val="accent4"/>
              </a:solidFill>
              <a:latin typeface="Roboto"/>
              <a:ea typeface="Roboto"/>
              <a:cs typeface="Roboto"/>
              <a:sym typeface="Roboto"/>
            </a:endParaRPr>
          </a:p>
        </p:txBody>
      </p:sp>
      <p:sp>
        <p:nvSpPr>
          <p:cNvPr id="137" name="Google Shape;137;p19"/>
          <p:cNvSpPr/>
          <p:nvPr/>
        </p:nvSpPr>
        <p:spPr>
          <a:xfrm>
            <a:off x="4130400" y="2301000"/>
            <a:ext cx="714600" cy="541500"/>
          </a:xfrm>
          <a:prstGeom prst="rightArrow">
            <a:avLst>
              <a:gd fmla="val 50000" name="adj1"/>
              <a:gd fmla="val 50000" name="adj2"/>
            </a:avLst>
          </a:prstGeom>
          <a:solidFill>
            <a:schemeClr val="accent5"/>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pic>
        <p:nvPicPr>
          <p:cNvPr id="138" name="Google Shape;138;p19"/>
          <p:cNvPicPr preferRelativeResize="0"/>
          <p:nvPr/>
        </p:nvPicPr>
        <p:blipFill>
          <a:blip r:embed="rId3">
            <a:alphaModFix/>
          </a:blip>
          <a:stretch>
            <a:fillRect/>
          </a:stretch>
        </p:blipFill>
        <p:spPr>
          <a:xfrm>
            <a:off x="1475797" y="3300622"/>
            <a:ext cx="1490501" cy="1490500"/>
          </a:xfrm>
          <a:prstGeom prst="rect">
            <a:avLst/>
          </a:prstGeom>
          <a:noFill/>
          <a:ln>
            <a:noFill/>
          </a:ln>
        </p:spPr>
      </p:pic>
      <p:pic>
        <p:nvPicPr>
          <p:cNvPr id="139" name="Google Shape;139;p19"/>
          <p:cNvPicPr preferRelativeResize="0"/>
          <p:nvPr/>
        </p:nvPicPr>
        <p:blipFill>
          <a:blip r:embed="rId4">
            <a:alphaModFix/>
          </a:blip>
          <a:stretch>
            <a:fillRect/>
          </a:stretch>
        </p:blipFill>
        <p:spPr>
          <a:xfrm>
            <a:off x="6288250" y="3565975"/>
            <a:ext cx="1269300" cy="1269300"/>
          </a:xfrm>
          <a:prstGeom prst="rect">
            <a:avLst/>
          </a:prstGeom>
          <a:noFill/>
          <a:ln>
            <a:noFill/>
          </a:ln>
        </p:spPr>
      </p:pic>
      <p:cxnSp>
        <p:nvCxnSpPr>
          <p:cNvPr id="140" name="Google Shape;140;p19"/>
          <p:cNvCxnSpPr/>
          <p:nvPr/>
        </p:nvCxnSpPr>
        <p:spPr>
          <a:xfrm>
            <a:off x="606400" y="1689225"/>
            <a:ext cx="3324300" cy="0"/>
          </a:xfrm>
          <a:prstGeom prst="straightConnector1">
            <a:avLst/>
          </a:prstGeom>
          <a:noFill/>
          <a:ln cap="flat" cmpd="sng" w="9525">
            <a:solidFill>
              <a:schemeClr val="accent4"/>
            </a:solidFill>
            <a:prstDash val="solid"/>
            <a:round/>
            <a:headEnd len="med" w="med" type="none"/>
            <a:tailEnd len="med" w="med" type="none"/>
          </a:ln>
        </p:spPr>
      </p:cxnSp>
      <p:cxnSp>
        <p:nvCxnSpPr>
          <p:cNvPr id="141" name="Google Shape;141;p19"/>
          <p:cNvCxnSpPr/>
          <p:nvPr/>
        </p:nvCxnSpPr>
        <p:spPr>
          <a:xfrm>
            <a:off x="5260750" y="1510400"/>
            <a:ext cx="3324300"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Circuit Interaction - LCD Monitor</a:t>
            </a:r>
            <a:endParaRPr/>
          </a:p>
        </p:txBody>
      </p:sp>
      <p:sp>
        <p:nvSpPr>
          <p:cNvPr id="147" name="Google Shape;147;p20"/>
          <p:cNvSpPr txBox="1"/>
          <p:nvPr>
            <p:ph idx="1" type="body"/>
          </p:nvPr>
        </p:nvSpPr>
        <p:spPr>
          <a:xfrm>
            <a:off x="-4723525" y="2696275"/>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8" name="Google Shape;148;p20"/>
          <p:cNvSpPr txBox="1"/>
          <p:nvPr>
            <p:ph idx="2" type="body"/>
          </p:nvPr>
        </p:nvSpPr>
        <p:spPr>
          <a:xfrm>
            <a:off x="5013550" y="1851575"/>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a:t>
            </a:r>
            <a:r>
              <a:rPr lang="en"/>
              <a:t> - a liquid crystal display that is often used in circuits to display various text</a:t>
            </a:r>
            <a:endParaRPr/>
          </a:p>
          <a:p>
            <a:pPr indent="0" lvl="0" marL="0" rtl="0" algn="l">
              <a:spcBef>
                <a:spcPts val="1200"/>
              </a:spcBef>
              <a:spcAft>
                <a:spcPts val="1200"/>
              </a:spcAft>
              <a:buNone/>
            </a:pPr>
            <a:r>
              <a:rPr lang="en"/>
              <a:t>Allows the user to see the distance between the object and the sensor that is being recorded by the </a:t>
            </a:r>
            <a:r>
              <a:rPr lang="en"/>
              <a:t>ultrasonic</a:t>
            </a:r>
            <a:r>
              <a:rPr lang="en"/>
              <a:t> sensor</a:t>
            </a:r>
            <a:endParaRPr/>
          </a:p>
        </p:txBody>
      </p:sp>
      <p:sp>
        <p:nvSpPr>
          <p:cNvPr id="149" name="Google Shape;149;p20"/>
          <p:cNvSpPr txBox="1"/>
          <p:nvPr/>
        </p:nvSpPr>
        <p:spPr>
          <a:xfrm>
            <a:off x="607650" y="1188425"/>
            <a:ext cx="3226800" cy="492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lang="en" sz="2000">
                <a:solidFill>
                  <a:schemeClr val="accent4"/>
                </a:solidFill>
                <a:latin typeface="Roboto"/>
                <a:ea typeface="Roboto"/>
                <a:cs typeface="Roboto"/>
                <a:sym typeface="Roboto"/>
              </a:rPr>
              <a:t>Ultrasonic Distance Sensor</a:t>
            </a:r>
            <a:endParaRPr sz="2000">
              <a:solidFill>
                <a:schemeClr val="accent4"/>
              </a:solidFill>
              <a:latin typeface="Roboto"/>
              <a:ea typeface="Roboto"/>
              <a:cs typeface="Roboto"/>
              <a:sym typeface="Roboto"/>
            </a:endParaRPr>
          </a:p>
        </p:txBody>
      </p:sp>
      <p:sp>
        <p:nvSpPr>
          <p:cNvPr id="150" name="Google Shape;150;p20"/>
          <p:cNvSpPr txBox="1"/>
          <p:nvPr/>
        </p:nvSpPr>
        <p:spPr>
          <a:xfrm>
            <a:off x="5309500" y="1188375"/>
            <a:ext cx="3226800" cy="4926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en" sz="2000">
                <a:solidFill>
                  <a:schemeClr val="accent4"/>
                </a:solidFill>
                <a:latin typeface="Roboto"/>
                <a:ea typeface="Roboto"/>
                <a:cs typeface="Roboto"/>
                <a:sym typeface="Roboto"/>
              </a:rPr>
              <a:t>LCD Display</a:t>
            </a:r>
            <a:endParaRPr sz="2000">
              <a:solidFill>
                <a:schemeClr val="accent4"/>
              </a:solidFill>
              <a:latin typeface="Roboto"/>
              <a:ea typeface="Roboto"/>
              <a:cs typeface="Roboto"/>
              <a:sym typeface="Roboto"/>
            </a:endParaRPr>
          </a:p>
        </p:txBody>
      </p:sp>
      <p:sp>
        <p:nvSpPr>
          <p:cNvPr id="151" name="Google Shape;151;p20"/>
          <p:cNvSpPr txBox="1"/>
          <p:nvPr>
            <p:ph idx="1" type="body"/>
          </p:nvPr>
        </p:nvSpPr>
        <p:spPr>
          <a:xfrm>
            <a:off x="311700" y="1851650"/>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 - a sensor that measures distance by emitting an ultrasound</a:t>
            </a:r>
            <a:endParaRPr/>
          </a:p>
          <a:p>
            <a:pPr indent="0" lvl="0" marL="0" rtl="0" algn="l">
              <a:spcBef>
                <a:spcPts val="1200"/>
              </a:spcBef>
              <a:spcAft>
                <a:spcPts val="0"/>
              </a:spcAft>
              <a:buNone/>
            </a:pPr>
            <a:r>
              <a:rPr lang="en"/>
              <a:t>Distance measured from this sensor is used to adjust the output of other parts of the circuit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52" name="Google Shape;152;p20"/>
          <p:cNvSpPr/>
          <p:nvPr/>
        </p:nvSpPr>
        <p:spPr>
          <a:xfrm>
            <a:off x="4130400" y="2301000"/>
            <a:ext cx="714600" cy="541500"/>
          </a:xfrm>
          <a:prstGeom prst="rightArrow">
            <a:avLst>
              <a:gd fmla="val 50000" name="adj1"/>
              <a:gd fmla="val 50000" name="adj2"/>
            </a:avLst>
          </a:prstGeom>
          <a:solidFill>
            <a:schemeClr val="accent5"/>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pic>
        <p:nvPicPr>
          <p:cNvPr id="153" name="Google Shape;153;p20"/>
          <p:cNvPicPr preferRelativeResize="0"/>
          <p:nvPr/>
        </p:nvPicPr>
        <p:blipFill>
          <a:blip r:embed="rId3">
            <a:alphaModFix/>
          </a:blip>
          <a:stretch>
            <a:fillRect/>
          </a:stretch>
        </p:blipFill>
        <p:spPr>
          <a:xfrm>
            <a:off x="1475797" y="3300622"/>
            <a:ext cx="1490501" cy="1490500"/>
          </a:xfrm>
          <a:prstGeom prst="rect">
            <a:avLst/>
          </a:prstGeom>
          <a:noFill/>
          <a:ln>
            <a:noFill/>
          </a:ln>
        </p:spPr>
      </p:pic>
      <p:cxnSp>
        <p:nvCxnSpPr>
          <p:cNvPr id="154" name="Google Shape;154;p20"/>
          <p:cNvCxnSpPr/>
          <p:nvPr/>
        </p:nvCxnSpPr>
        <p:spPr>
          <a:xfrm>
            <a:off x="606400" y="1689225"/>
            <a:ext cx="3324300" cy="0"/>
          </a:xfrm>
          <a:prstGeom prst="straightConnector1">
            <a:avLst/>
          </a:prstGeom>
          <a:noFill/>
          <a:ln cap="flat" cmpd="sng" w="9525">
            <a:solidFill>
              <a:schemeClr val="accent4"/>
            </a:solidFill>
            <a:prstDash val="solid"/>
            <a:round/>
            <a:headEnd len="med" w="med" type="none"/>
            <a:tailEnd len="med" w="med" type="none"/>
          </a:ln>
        </p:spPr>
      </p:cxnSp>
      <p:cxnSp>
        <p:nvCxnSpPr>
          <p:cNvPr id="155" name="Google Shape;155;p20"/>
          <p:cNvCxnSpPr/>
          <p:nvPr/>
        </p:nvCxnSpPr>
        <p:spPr>
          <a:xfrm>
            <a:off x="5260750" y="1689225"/>
            <a:ext cx="3324300" cy="0"/>
          </a:xfrm>
          <a:prstGeom prst="straightConnector1">
            <a:avLst/>
          </a:prstGeom>
          <a:noFill/>
          <a:ln cap="flat" cmpd="sng" w="9525">
            <a:solidFill>
              <a:schemeClr val="accent4"/>
            </a:solidFill>
            <a:prstDash val="solid"/>
            <a:round/>
            <a:headEnd len="med" w="med" type="none"/>
            <a:tailEnd len="med" w="med" type="none"/>
          </a:ln>
        </p:spPr>
      </p:cxnSp>
      <p:pic>
        <p:nvPicPr>
          <p:cNvPr id="156" name="Google Shape;156;p20"/>
          <p:cNvPicPr preferRelativeResize="0"/>
          <p:nvPr/>
        </p:nvPicPr>
        <p:blipFill>
          <a:blip r:embed="rId4">
            <a:alphaModFix/>
          </a:blip>
          <a:stretch>
            <a:fillRect/>
          </a:stretch>
        </p:blipFill>
        <p:spPr>
          <a:xfrm>
            <a:off x="6128825" y="3459413"/>
            <a:ext cx="1588150" cy="11911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Circuit Interaction - Active Buzzer</a:t>
            </a:r>
            <a:endParaRPr/>
          </a:p>
        </p:txBody>
      </p:sp>
      <p:sp>
        <p:nvSpPr>
          <p:cNvPr id="162" name="Google Shape;162;p21"/>
          <p:cNvSpPr txBox="1"/>
          <p:nvPr>
            <p:ph idx="1" type="body"/>
          </p:nvPr>
        </p:nvSpPr>
        <p:spPr>
          <a:xfrm>
            <a:off x="-4149600" y="2571750"/>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3" name="Google Shape;163;p21"/>
          <p:cNvSpPr txBox="1"/>
          <p:nvPr>
            <p:ph idx="2" type="body"/>
          </p:nvPr>
        </p:nvSpPr>
        <p:spPr>
          <a:xfrm>
            <a:off x="5013550" y="1851575"/>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a:t>
            </a:r>
            <a:r>
              <a:rPr lang="en"/>
              <a:t> - a buzzer that naturally generates sound when it is given power</a:t>
            </a:r>
            <a:endParaRPr/>
          </a:p>
          <a:p>
            <a:pPr indent="0" lvl="0" marL="0" rtl="0" algn="l">
              <a:spcBef>
                <a:spcPts val="1200"/>
              </a:spcBef>
              <a:spcAft>
                <a:spcPts val="1200"/>
              </a:spcAft>
              <a:buNone/>
            </a:pPr>
            <a:r>
              <a:rPr lang="en"/>
              <a:t>When a certain distance is recorded by the ultrasonic sensor the active buzzer will begin to generate sound, alerting the user</a:t>
            </a:r>
            <a:endParaRPr/>
          </a:p>
        </p:txBody>
      </p:sp>
      <p:sp>
        <p:nvSpPr>
          <p:cNvPr id="164" name="Google Shape;164;p21"/>
          <p:cNvSpPr txBox="1"/>
          <p:nvPr/>
        </p:nvSpPr>
        <p:spPr>
          <a:xfrm>
            <a:off x="607650" y="1188425"/>
            <a:ext cx="3226800" cy="492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lang="en" sz="2000">
                <a:solidFill>
                  <a:schemeClr val="accent4"/>
                </a:solidFill>
                <a:latin typeface="Roboto"/>
                <a:ea typeface="Roboto"/>
                <a:cs typeface="Roboto"/>
                <a:sym typeface="Roboto"/>
              </a:rPr>
              <a:t>Ultrasonic Distance Sensor</a:t>
            </a:r>
            <a:endParaRPr sz="2000">
              <a:solidFill>
                <a:schemeClr val="accent4"/>
              </a:solidFill>
              <a:latin typeface="Roboto"/>
              <a:ea typeface="Roboto"/>
              <a:cs typeface="Roboto"/>
              <a:sym typeface="Roboto"/>
            </a:endParaRPr>
          </a:p>
        </p:txBody>
      </p:sp>
      <p:sp>
        <p:nvSpPr>
          <p:cNvPr id="165" name="Google Shape;165;p21"/>
          <p:cNvSpPr txBox="1"/>
          <p:nvPr/>
        </p:nvSpPr>
        <p:spPr>
          <a:xfrm>
            <a:off x="5309500" y="1188375"/>
            <a:ext cx="3226800" cy="4926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en" sz="2000">
                <a:solidFill>
                  <a:schemeClr val="accent4"/>
                </a:solidFill>
                <a:latin typeface="Roboto"/>
                <a:ea typeface="Roboto"/>
                <a:cs typeface="Roboto"/>
                <a:sym typeface="Roboto"/>
              </a:rPr>
              <a:t>Active Buzzer</a:t>
            </a:r>
            <a:endParaRPr sz="2000">
              <a:solidFill>
                <a:schemeClr val="accent4"/>
              </a:solidFill>
              <a:latin typeface="Roboto"/>
              <a:ea typeface="Roboto"/>
              <a:cs typeface="Roboto"/>
              <a:sym typeface="Roboto"/>
            </a:endParaRPr>
          </a:p>
        </p:txBody>
      </p:sp>
      <p:sp>
        <p:nvSpPr>
          <p:cNvPr id="166" name="Google Shape;166;p21"/>
          <p:cNvSpPr txBox="1"/>
          <p:nvPr>
            <p:ph idx="1" type="body"/>
          </p:nvPr>
        </p:nvSpPr>
        <p:spPr>
          <a:xfrm>
            <a:off x="311700" y="1851650"/>
            <a:ext cx="3818700" cy="271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Definition - a sensor that measures distance by emitting an ultrasound</a:t>
            </a:r>
            <a:endParaRPr/>
          </a:p>
          <a:p>
            <a:pPr indent="0" lvl="0" marL="0" rtl="0" algn="l">
              <a:spcBef>
                <a:spcPts val="1200"/>
              </a:spcBef>
              <a:spcAft>
                <a:spcPts val="0"/>
              </a:spcAft>
              <a:buNone/>
            </a:pPr>
            <a:r>
              <a:rPr lang="en"/>
              <a:t>Distance measured from this sensor is used to adjust the output of other parts of the circuit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67" name="Google Shape;167;p21"/>
          <p:cNvSpPr/>
          <p:nvPr/>
        </p:nvSpPr>
        <p:spPr>
          <a:xfrm>
            <a:off x="4130400" y="2301000"/>
            <a:ext cx="714600" cy="541500"/>
          </a:xfrm>
          <a:prstGeom prst="rightArrow">
            <a:avLst>
              <a:gd fmla="val 50000" name="adj1"/>
              <a:gd fmla="val 50000" name="adj2"/>
            </a:avLst>
          </a:prstGeom>
          <a:solidFill>
            <a:schemeClr val="accent5"/>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pic>
        <p:nvPicPr>
          <p:cNvPr id="168" name="Google Shape;168;p21"/>
          <p:cNvPicPr preferRelativeResize="0"/>
          <p:nvPr/>
        </p:nvPicPr>
        <p:blipFill>
          <a:blip r:embed="rId3">
            <a:alphaModFix/>
          </a:blip>
          <a:stretch>
            <a:fillRect/>
          </a:stretch>
        </p:blipFill>
        <p:spPr>
          <a:xfrm>
            <a:off x="1475797" y="3300622"/>
            <a:ext cx="1490501" cy="1490500"/>
          </a:xfrm>
          <a:prstGeom prst="rect">
            <a:avLst/>
          </a:prstGeom>
          <a:noFill/>
          <a:ln>
            <a:noFill/>
          </a:ln>
        </p:spPr>
      </p:pic>
      <p:cxnSp>
        <p:nvCxnSpPr>
          <p:cNvPr id="169" name="Google Shape;169;p21"/>
          <p:cNvCxnSpPr/>
          <p:nvPr/>
        </p:nvCxnSpPr>
        <p:spPr>
          <a:xfrm>
            <a:off x="606400" y="1689225"/>
            <a:ext cx="3324300" cy="0"/>
          </a:xfrm>
          <a:prstGeom prst="straightConnector1">
            <a:avLst/>
          </a:prstGeom>
          <a:noFill/>
          <a:ln cap="flat" cmpd="sng" w="9525">
            <a:solidFill>
              <a:schemeClr val="accent4"/>
            </a:solidFill>
            <a:prstDash val="solid"/>
            <a:round/>
            <a:headEnd len="med" w="med" type="none"/>
            <a:tailEnd len="med" w="med" type="none"/>
          </a:ln>
        </p:spPr>
      </p:cxnSp>
      <p:cxnSp>
        <p:nvCxnSpPr>
          <p:cNvPr id="170" name="Google Shape;170;p21"/>
          <p:cNvCxnSpPr/>
          <p:nvPr/>
        </p:nvCxnSpPr>
        <p:spPr>
          <a:xfrm>
            <a:off x="5260750" y="1680975"/>
            <a:ext cx="3324300" cy="0"/>
          </a:xfrm>
          <a:prstGeom prst="straightConnector1">
            <a:avLst/>
          </a:prstGeom>
          <a:noFill/>
          <a:ln cap="flat" cmpd="sng" w="9525">
            <a:solidFill>
              <a:schemeClr val="accent4"/>
            </a:solidFill>
            <a:prstDash val="solid"/>
            <a:round/>
            <a:headEnd len="med" w="med" type="none"/>
            <a:tailEnd len="med" w="med" type="none"/>
          </a:ln>
        </p:spPr>
      </p:cxnSp>
      <p:pic>
        <p:nvPicPr>
          <p:cNvPr id="171" name="Google Shape;171;p21"/>
          <p:cNvPicPr preferRelativeResize="0"/>
          <p:nvPr/>
        </p:nvPicPr>
        <p:blipFill>
          <a:blip r:embed="rId4">
            <a:alphaModFix/>
          </a:blip>
          <a:stretch>
            <a:fillRect/>
          </a:stretch>
        </p:blipFill>
        <p:spPr>
          <a:xfrm>
            <a:off x="6177650" y="3300624"/>
            <a:ext cx="1490499" cy="1490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